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2" r:id="rId5"/>
  </p:sldMasterIdLst>
  <p:notesMasterIdLst>
    <p:notesMasterId r:id="rId21"/>
  </p:notesMasterIdLst>
  <p:handoutMasterIdLst>
    <p:handoutMasterId r:id="rId22"/>
  </p:handoutMasterIdLst>
  <p:sldIdLst>
    <p:sldId id="256" r:id="rId6"/>
    <p:sldId id="1988" r:id="rId7"/>
    <p:sldId id="2045" r:id="rId8"/>
    <p:sldId id="1994" r:id="rId9"/>
    <p:sldId id="2039" r:id="rId10"/>
    <p:sldId id="2040" r:id="rId11"/>
    <p:sldId id="2046" r:id="rId12"/>
    <p:sldId id="2047" r:id="rId13"/>
    <p:sldId id="1997" r:id="rId14"/>
    <p:sldId id="1998" r:id="rId15"/>
    <p:sldId id="2048" r:id="rId16"/>
    <p:sldId id="1989" r:id="rId17"/>
    <p:sldId id="1975" r:id="rId18"/>
    <p:sldId id="1987" r:id="rId19"/>
    <p:sldId id="2001" r:id="rId20"/>
  </p:sldIdLst>
  <p:sldSz cx="12192000" cy="6858000"/>
  <p:notesSz cx="6761163" cy="99425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1516"/>
    <a:srgbClr val="161617"/>
    <a:srgbClr val="000000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80000" autoAdjust="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29837" cy="498852"/>
          </a:xfrm>
          <a:prstGeom prst="rect">
            <a:avLst/>
          </a:prstGeom>
        </p:spPr>
        <p:txBody>
          <a:bodyPr vert="horz" lIns="91318" tIns="45659" rIns="91318" bIns="4565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29763" y="1"/>
            <a:ext cx="2929837" cy="498852"/>
          </a:xfrm>
          <a:prstGeom prst="rect">
            <a:avLst/>
          </a:prstGeom>
        </p:spPr>
        <p:txBody>
          <a:bodyPr vert="horz" lIns="91318" tIns="45659" rIns="91318" bIns="45659" rtlCol="0"/>
          <a:lstStyle>
            <a:lvl1pPr algn="r">
              <a:defRPr sz="1200"/>
            </a:lvl1pPr>
          </a:lstStyle>
          <a:p>
            <a:fld id="{AE8D07D2-4912-40A2-BADB-A04FDF54A1EE}" type="datetimeFigureOut">
              <a:rPr lang="cs-CZ" smtClean="0"/>
              <a:pPr/>
              <a:t>11.03.2024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43663"/>
            <a:ext cx="2929837" cy="498851"/>
          </a:xfrm>
          <a:prstGeom prst="rect">
            <a:avLst/>
          </a:prstGeom>
        </p:spPr>
        <p:txBody>
          <a:bodyPr vert="horz" lIns="91318" tIns="45659" rIns="91318" bIns="4565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29763" y="9443663"/>
            <a:ext cx="2929837" cy="498851"/>
          </a:xfrm>
          <a:prstGeom prst="rect">
            <a:avLst/>
          </a:prstGeom>
        </p:spPr>
        <p:txBody>
          <a:bodyPr vert="horz" lIns="91318" tIns="45659" rIns="91318" bIns="45659" rtlCol="0" anchor="b"/>
          <a:lstStyle>
            <a:lvl1pPr algn="r">
              <a:defRPr sz="1200"/>
            </a:lvl1pPr>
          </a:lstStyle>
          <a:p>
            <a:fld id="{6F3E2952-F04D-4D45-95DC-4A375B16C11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6737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29837" cy="498852"/>
          </a:xfrm>
          <a:prstGeom prst="rect">
            <a:avLst/>
          </a:prstGeom>
        </p:spPr>
        <p:txBody>
          <a:bodyPr vert="horz" lIns="91318" tIns="45659" rIns="91318" bIns="4565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29763" y="1"/>
            <a:ext cx="2929837" cy="498852"/>
          </a:xfrm>
          <a:prstGeom prst="rect">
            <a:avLst/>
          </a:prstGeom>
        </p:spPr>
        <p:txBody>
          <a:bodyPr vert="horz" lIns="91318" tIns="45659" rIns="91318" bIns="45659" rtlCol="0"/>
          <a:lstStyle>
            <a:lvl1pPr algn="r">
              <a:defRPr sz="1200"/>
            </a:lvl1pPr>
          </a:lstStyle>
          <a:p>
            <a:fld id="{72D47F77-3965-4F6A-A283-FDBE55582241}" type="datetimeFigureOut">
              <a:rPr lang="cs-CZ" smtClean="0"/>
              <a:pPr/>
              <a:t>11.03.2024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8" tIns="45659" rIns="91318" bIns="45659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6"/>
          </a:xfrm>
          <a:prstGeom prst="rect">
            <a:avLst/>
          </a:prstGeom>
        </p:spPr>
        <p:txBody>
          <a:bodyPr vert="horz" lIns="91318" tIns="45659" rIns="91318" bIns="45659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43663"/>
            <a:ext cx="2929837" cy="498851"/>
          </a:xfrm>
          <a:prstGeom prst="rect">
            <a:avLst/>
          </a:prstGeom>
        </p:spPr>
        <p:txBody>
          <a:bodyPr vert="horz" lIns="91318" tIns="45659" rIns="91318" bIns="4565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29763" y="9443663"/>
            <a:ext cx="2929837" cy="498851"/>
          </a:xfrm>
          <a:prstGeom prst="rect">
            <a:avLst/>
          </a:prstGeom>
        </p:spPr>
        <p:txBody>
          <a:bodyPr vert="horz" lIns="91318" tIns="45659" rIns="91318" bIns="45659" rtlCol="0" anchor="b"/>
          <a:lstStyle>
            <a:lvl1pPr algn="r">
              <a:defRPr sz="1200"/>
            </a:lvl1pPr>
          </a:lstStyle>
          <a:p>
            <a:fld id="{8BE263B1-1EF1-4AED-A4C5-E1845AB2D46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9816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263B1-1EF1-4AED-A4C5-E1845AB2D461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7962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D7C1-790A-4F17-B34A-50BCF6417C68}" type="datetimeFigureOut">
              <a:rPr lang="cs-CZ" smtClean="0"/>
              <a:pPr/>
              <a:t>11.03.2024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EA5-E319-4279-B274-A7A8DDF3C30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8684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D7C1-790A-4F17-B34A-50BCF6417C68}" type="datetimeFigureOut">
              <a:rPr lang="cs-CZ" smtClean="0"/>
              <a:pPr/>
              <a:t>11.03.2024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EA5-E319-4279-B274-A7A8DDF3C30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6479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D7C1-790A-4F17-B34A-50BCF6417C68}" type="datetimeFigureOut">
              <a:rPr lang="cs-CZ" smtClean="0"/>
              <a:pPr/>
              <a:t>11.03.2024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EA5-E319-4279-B274-A7A8DDF3C30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0329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D7C1-790A-4F17-B34A-50BCF6417C68}" type="datetimeFigureOut">
              <a:rPr lang="cs-CZ" smtClean="0"/>
              <a:pPr/>
              <a:t>11.03.2024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EA5-E319-4279-B274-A7A8DDF3C30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345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D7C1-790A-4F17-B34A-50BCF6417C68}" type="datetimeFigureOut">
              <a:rPr lang="cs-CZ" smtClean="0"/>
              <a:pPr/>
              <a:t>11.03.2024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EA5-E319-4279-B274-A7A8DDF3C30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77432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D7C1-790A-4F17-B34A-50BCF6417C68}" type="datetimeFigureOut">
              <a:rPr lang="cs-CZ" smtClean="0"/>
              <a:pPr/>
              <a:t>11.03.2024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EA5-E319-4279-B274-A7A8DDF3C30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18600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D7C1-790A-4F17-B34A-50BCF6417C68}" type="datetimeFigureOut">
              <a:rPr lang="cs-CZ" smtClean="0"/>
              <a:pPr/>
              <a:t>11.03.2024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EA5-E319-4279-B274-A7A8DDF3C30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33756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D7C1-790A-4F17-B34A-50BCF6417C68}" type="datetimeFigureOut">
              <a:rPr lang="cs-CZ" smtClean="0"/>
              <a:pPr/>
              <a:t>11.03.2024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EA5-E319-4279-B274-A7A8DDF3C30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36927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D7C1-790A-4F17-B34A-50BCF6417C68}" type="datetimeFigureOut">
              <a:rPr lang="cs-CZ" smtClean="0"/>
              <a:pPr/>
              <a:t>11.03.2024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EA5-E319-4279-B274-A7A8DDF3C30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2259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D7C1-790A-4F17-B34A-50BCF6417C68}" type="datetimeFigureOut">
              <a:rPr lang="cs-CZ" smtClean="0"/>
              <a:pPr/>
              <a:t>11.03.2024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EA5-E319-4279-B274-A7A8DDF3C30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43042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D7C1-790A-4F17-B34A-50BCF6417C68}" type="datetimeFigureOut">
              <a:rPr lang="cs-CZ" smtClean="0"/>
              <a:pPr/>
              <a:t>11.03.2024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EA5-E319-4279-B274-A7A8DDF3C30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2369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D7C1-790A-4F17-B34A-50BCF6417C68}" type="datetimeFigureOut">
              <a:rPr lang="cs-CZ" smtClean="0"/>
              <a:pPr/>
              <a:t>11.03.2024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EA5-E319-4279-B274-A7A8DDF3C30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09672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D7C1-790A-4F17-B34A-50BCF6417C68}" type="datetimeFigureOut">
              <a:rPr lang="cs-CZ" smtClean="0"/>
              <a:pPr/>
              <a:t>11.03.2024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EA5-E319-4279-B274-A7A8DDF3C30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83670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D7C1-790A-4F17-B34A-50BCF6417C68}" type="datetimeFigureOut">
              <a:rPr lang="cs-CZ" smtClean="0"/>
              <a:pPr/>
              <a:t>11.03.2024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EA5-E319-4279-B274-A7A8DDF3C30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96783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D7C1-790A-4F17-B34A-50BCF6417C68}" type="datetimeFigureOut">
              <a:rPr lang="cs-CZ" smtClean="0"/>
              <a:pPr/>
              <a:t>11.03.2024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EA5-E319-4279-B274-A7A8DDF3C30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6436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D7C1-790A-4F17-B34A-50BCF6417C68}" type="datetimeFigureOut">
              <a:rPr lang="cs-CZ" smtClean="0"/>
              <a:pPr/>
              <a:t>11.03.2024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EA5-E319-4279-B274-A7A8DDF3C30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8846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D7C1-790A-4F17-B34A-50BCF6417C68}" type="datetimeFigureOut">
              <a:rPr lang="cs-CZ" smtClean="0"/>
              <a:pPr/>
              <a:t>11.03.2024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EA5-E319-4279-B274-A7A8DDF3C30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6391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D7C1-790A-4F17-B34A-50BCF6417C68}" type="datetimeFigureOut">
              <a:rPr lang="cs-CZ" smtClean="0"/>
              <a:pPr/>
              <a:t>11.03.2024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EA5-E319-4279-B274-A7A8DDF3C30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3693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D7C1-790A-4F17-B34A-50BCF6417C68}" type="datetimeFigureOut">
              <a:rPr lang="cs-CZ" smtClean="0"/>
              <a:pPr/>
              <a:t>11.03.2024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EA5-E319-4279-B274-A7A8DDF3C30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7052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D7C1-790A-4F17-B34A-50BCF6417C68}" type="datetimeFigureOut">
              <a:rPr lang="cs-CZ" smtClean="0"/>
              <a:pPr/>
              <a:t>11.03.2024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EA5-E319-4279-B274-A7A8DDF3C30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27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D7C1-790A-4F17-B34A-50BCF6417C68}" type="datetimeFigureOut">
              <a:rPr lang="cs-CZ" smtClean="0"/>
              <a:pPr/>
              <a:t>11.03.2024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EA5-E319-4279-B274-A7A8DDF3C30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6899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D7C1-790A-4F17-B34A-50BCF6417C68}" type="datetimeFigureOut">
              <a:rPr lang="cs-CZ" smtClean="0"/>
              <a:pPr/>
              <a:t>11.03.2024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EA5-E319-4279-B274-A7A8DDF3C30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6466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15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AD7C1-790A-4F17-B34A-50BCF6417C68}" type="datetimeFigureOut">
              <a:rPr lang="cs-CZ" smtClean="0"/>
              <a:pPr/>
              <a:t>11.03.2024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48EA5-E319-4279-B274-A7A8DDF3C30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7064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15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AD7C1-790A-4F17-B34A-50BCF6417C68}" type="datetimeFigureOut">
              <a:rPr lang="cs-CZ" smtClean="0"/>
              <a:pPr/>
              <a:t>11.03.2024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48EA5-E319-4279-B274-A7A8DDF3C30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49109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pesakova@spondea.cz" TargetMode="External"/><Relationship Id="rId2" Type="http://schemas.openxmlformats.org/officeDocument/2006/relationships/hyperlink" Target="mailto:josef.petr@ilom.cz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491067" y="4571999"/>
            <a:ext cx="9364133" cy="10638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800" b="1" dirty="0">
              <a:solidFill>
                <a:schemeClr val="bg1"/>
              </a:solidFill>
            </a:endParaRPr>
          </a:p>
        </p:txBody>
      </p:sp>
      <p:pic>
        <p:nvPicPr>
          <p:cNvPr id="21" name="Obrázek 20">
            <a:extLst>
              <a:ext uri="{FF2B5EF4-FFF2-40B4-BE49-F238E27FC236}">
                <a16:creationId xmlns:a16="http://schemas.microsoft.com/office/drawing/2014/main" id="{D3ACDEFB-AA5E-C0F2-1D2A-2A55D94CFD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8262" y="4646734"/>
            <a:ext cx="10203738" cy="1858538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0E1D767B-2850-690D-292E-19B7703069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626" y="4721469"/>
            <a:ext cx="1770121" cy="1757507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7D7E78A1-9F60-8035-BDEE-A63D8130615E}"/>
              </a:ext>
            </a:extLst>
          </p:cNvPr>
          <p:cNvSpPr/>
          <p:nvPr/>
        </p:nvSpPr>
        <p:spPr>
          <a:xfrm>
            <a:off x="2399427" y="4771984"/>
            <a:ext cx="2666711" cy="914400"/>
          </a:xfrm>
          <a:prstGeom prst="rect">
            <a:avLst/>
          </a:prstGeom>
          <a:solidFill>
            <a:srgbClr val="16151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8" name="Skupina 7">
            <a:extLst>
              <a:ext uri="{FF2B5EF4-FFF2-40B4-BE49-F238E27FC236}">
                <a16:creationId xmlns:a16="http://schemas.microsoft.com/office/drawing/2014/main" id="{F5B4784F-220A-A660-2FD0-A35AABE8EEFB}"/>
              </a:ext>
            </a:extLst>
          </p:cNvPr>
          <p:cNvGrpSpPr/>
          <p:nvPr/>
        </p:nvGrpSpPr>
        <p:grpSpPr>
          <a:xfrm>
            <a:off x="491067" y="443455"/>
            <a:ext cx="11209866" cy="4203279"/>
            <a:chOff x="491067" y="443455"/>
            <a:chExt cx="11209866" cy="4203279"/>
          </a:xfrm>
        </p:grpSpPr>
        <p:pic>
          <p:nvPicPr>
            <p:cNvPr id="4" name="Obrázek 3">
              <a:extLst>
                <a:ext uri="{FF2B5EF4-FFF2-40B4-BE49-F238E27FC236}">
                  <a16:creationId xmlns:a16="http://schemas.microsoft.com/office/drawing/2014/main" id="{741F0585-65B8-AAB3-D6CE-C046B27DC7D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4106" t="958" r="78453" b="41800"/>
            <a:stretch/>
          </p:blipFill>
          <p:spPr>
            <a:xfrm>
              <a:off x="9452764" y="2151401"/>
              <a:ext cx="2248169" cy="1343952"/>
            </a:xfrm>
            <a:prstGeom prst="rect">
              <a:avLst/>
            </a:prstGeom>
          </p:spPr>
        </p:pic>
        <p:grpSp>
          <p:nvGrpSpPr>
            <p:cNvPr id="7" name="Skupina 6">
              <a:extLst>
                <a:ext uri="{FF2B5EF4-FFF2-40B4-BE49-F238E27FC236}">
                  <a16:creationId xmlns:a16="http://schemas.microsoft.com/office/drawing/2014/main" id="{C8D6B448-B5CF-FE48-7EE0-4ADF97D27802}"/>
                </a:ext>
              </a:extLst>
            </p:cNvPr>
            <p:cNvGrpSpPr/>
            <p:nvPr/>
          </p:nvGrpSpPr>
          <p:grpSpPr>
            <a:xfrm>
              <a:off x="491067" y="443455"/>
              <a:ext cx="7085661" cy="4203279"/>
              <a:chOff x="491067" y="443455"/>
              <a:chExt cx="7085661" cy="4203279"/>
            </a:xfrm>
          </p:grpSpPr>
          <p:pic>
            <p:nvPicPr>
              <p:cNvPr id="15" name="Obrázek 14">
                <a:extLst>
                  <a:ext uri="{FF2B5EF4-FFF2-40B4-BE49-F238E27FC236}">
                    <a16:creationId xmlns:a16="http://schemas.microsoft.com/office/drawing/2014/main" id="{BF34CC4B-CBA7-B7B3-3B0D-D1FF2282C22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91067" y="463632"/>
                <a:ext cx="7085661" cy="4183102"/>
              </a:xfrm>
              <a:prstGeom prst="rect">
                <a:avLst/>
              </a:prstGeom>
            </p:spPr>
          </p:pic>
          <p:sp>
            <p:nvSpPr>
              <p:cNvPr id="2" name="Obdélník 1">
                <a:extLst>
                  <a:ext uri="{FF2B5EF4-FFF2-40B4-BE49-F238E27FC236}">
                    <a16:creationId xmlns:a16="http://schemas.microsoft.com/office/drawing/2014/main" id="{7CF74D93-BD04-68C5-280D-9233FCF4CB67}"/>
                  </a:ext>
                </a:extLst>
              </p:cNvPr>
              <p:cNvSpPr/>
              <p:nvPr/>
            </p:nvSpPr>
            <p:spPr>
              <a:xfrm>
                <a:off x="713797" y="443455"/>
                <a:ext cx="4964203" cy="778677"/>
              </a:xfrm>
              <a:prstGeom prst="rect">
                <a:avLst/>
              </a:prstGeom>
              <a:solidFill>
                <a:srgbClr val="161516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cs-CZ" sz="2400" dirty="0">
                    <a:latin typeface="Aptos Light" panose="020B0004020202020204" pitchFamily="34" charset="0"/>
                  </a:rPr>
                  <a:t>Proč má smysl pracovat </a:t>
                </a:r>
              </a:p>
              <a:p>
                <a:r>
                  <a:rPr lang="cs-CZ" sz="2400" dirty="0">
                    <a:latin typeface="Aptos Light" panose="020B0004020202020204" pitchFamily="34" charset="0"/>
                  </a:rPr>
                  <a:t>s osobami, které se dopouští</a:t>
                </a:r>
                <a:endParaRPr lang="cs-CZ" dirty="0">
                  <a:latin typeface="Aptos Light" panose="020B0004020202020204" pitchFamily="34" charset="0"/>
                </a:endParaRPr>
              </a:p>
            </p:txBody>
          </p:sp>
        </p:grpSp>
        <p:pic>
          <p:nvPicPr>
            <p:cNvPr id="19" name="Obrázek 18">
              <a:extLst>
                <a:ext uri="{FF2B5EF4-FFF2-40B4-BE49-F238E27FC236}">
                  <a16:creationId xmlns:a16="http://schemas.microsoft.com/office/drawing/2014/main" id="{2F6B24FA-5167-410F-2B58-EB7962DDE06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/>
            <a:srcRect r="46522"/>
            <a:stretch/>
          </p:blipFill>
          <p:spPr>
            <a:xfrm>
              <a:off x="7064531" y="1909422"/>
              <a:ext cx="2248169" cy="233778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77443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BFDDA3E1-EFBC-E7FA-247C-83C3092431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40590" y="643466"/>
            <a:ext cx="7710820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178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C96B97-9460-7D2A-85E5-0CBFA5D16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2">
            <a:extLst>
              <a:ext uri="{FF2B5EF4-FFF2-40B4-BE49-F238E27FC236}">
                <a16:creationId xmlns:a16="http://schemas.microsoft.com/office/drawing/2014/main" id="{EF116BF7-4C3A-BB4C-CE66-2B6E7C008202}"/>
              </a:ext>
            </a:extLst>
          </p:cNvPr>
          <p:cNvSpPr txBox="1">
            <a:spLocks/>
          </p:cNvSpPr>
          <p:nvPr/>
        </p:nvSpPr>
        <p:spPr>
          <a:xfrm>
            <a:off x="868218" y="1348509"/>
            <a:ext cx="10169237" cy="57080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Font typeface="Arial" panose="020B0604020202020204" pitchFamily="34" charset="0"/>
              <a:buNone/>
            </a:pPr>
            <a:br>
              <a:rPr lang="cs-CZ" sz="4000" dirty="0">
                <a:solidFill>
                  <a:schemeClr val="bg1"/>
                </a:solidFill>
                <a:latin typeface="Avenir Next LT Pro" panose="020B0504020202020204" pitchFamily="34" charset="-18"/>
              </a:rPr>
            </a:br>
            <a:endParaRPr lang="cs-CZ" sz="4000" dirty="0">
              <a:solidFill>
                <a:schemeClr val="bg1"/>
              </a:solidFill>
              <a:latin typeface="Avenir Next LT Pro" panose="020B0504020202020204" pitchFamily="34" charset="-18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FB10363-5898-3079-C74E-073256E1AB2F}"/>
              </a:ext>
            </a:extLst>
          </p:cNvPr>
          <p:cNvSpPr/>
          <p:nvPr/>
        </p:nvSpPr>
        <p:spPr>
          <a:xfrm>
            <a:off x="0" y="369454"/>
            <a:ext cx="11591636" cy="858982"/>
          </a:xfrm>
          <a:prstGeom prst="rect">
            <a:avLst/>
          </a:prstGeom>
          <a:solidFill>
            <a:srgbClr val="16151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400" b="1" dirty="0">
                <a:latin typeface="Aptos Light" panose="020B0004020202020204" pitchFamily="34" charset="0"/>
              </a:rPr>
              <a:t>KAPACITA SLUŽEB</a:t>
            </a:r>
          </a:p>
        </p:txBody>
      </p:sp>
      <p:sp>
        <p:nvSpPr>
          <p:cNvPr id="5" name="Zástupný text 2">
            <a:extLst>
              <a:ext uri="{FF2B5EF4-FFF2-40B4-BE49-F238E27FC236}">
                <a16:creationId xmlns:a16="http://schemas.microsoft.com/office/drawing/2014/main" id="{DCB3B6F1-CA34-E07E-8986-7BF52EE9B7D9}"/>
              </a:ext>
            </a:extLst>
          </p:cNvPr>
          <p:cNvSpPr txBox="1">
            <a:spLocks/>
          </p:cNvSpPr>
          <p:nvPr/>
        </p:nvSpPr>
        <p:spPr>
          <a:xfrm>
            <a:off x="1020618" y="5161966"/>
            <a:ext cx="10169237" cy="20470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cs-CZ" sz="4000" dirty="0">
              <a:solidFill>
                <a:schemeClr val="bg1"/>
              </a:solidFill>
              <a:latin typeface="Avenir Next LT Pro" panose="020B0504020202020204" pitchFamily="34" charset="-18"/>
            </a:endParaRPr>
          </a:p>
        </p:txBody>
      </p:sp>
      <p:sp>
        <p:nvSpPr>
          <p:cNvPr id="6" name="Zástupný text 2">
            <a:extLst>
              <a:ext uri="{FF2B5EF4-FFF2-40B4-BE49-F238E27FC236}">
                <a16:creationId xmlns:a16="http://schemas.microsoft.com/office/drawing/2014/main" id="{3FB08531-89E0-B3F3-025D-49D4BD109BF4}"/>
              </a:ext>
            </a:extLst>
          </p:cNvPr>
          <p:cNvSpPr txBox="1">
            <a:spLocks/>
          </p:cNvSpPr>
          <p:nvPr/>
        </p:nvSpPr>
        <p:spPr>
          <a:xfrm>
            <a:off x="1020618" y="5237018"/>
            <a:ext cx="10169237" cy="19719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cs-CZ" sz="2900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NÁVRH: </a:t>
            </a:r>
          </a:p>
          <a:p>
            <a:pPr marL="571500" indent="-457200">
              <a:lnSpc>
                <a:spcPct val="110000"/>
              </a:lnSpc>
              <a:spcBef>
                <a:spcPts val="0"/>
              </a:spcBef>
            </a:pPr>
            <a:r>
              <a:rPr lang="cs-CZ" sz="2000" dirty="0">
                <a:solidFill>
                  <a:schemeClr val="bg1"/>
                </a:solidFill>
                <a:latin typeface="Avenir Next LT Pro" panose="020B0504020202020204" pitchFamily="34" charset="-18"/>
              </a:rPr>
              <a:t>Kapacity podle možností jednotlivých organizací (současný stav + nárůst) </a:t>
            </a:r>
          </a:p>
          <a:p>
            <a:pPr marL="571500" indent="-457200">
              <a:lnSpc>
                <a:spcPct val="110000"/>
              </a:lnSpc>
              <a:spcBef>
                <a:spcPts val="0"/>
              </a:spcBef>
            </a:pPr>
            <a:r>
              <a:rPr lang="cs-CZ" sz="2000" dirty="0">
                <a:solidFill>
                  <a:schemeClr val="bg1"/>
                </a:solidFill>
                <a:latin typeface="Avenir Next LT Pro" panose="020B0504020202020204" pitchFamily="34" charset="-18"/>
              </a:rPr>
              <a:t>Minimální kapacity pro každý kraj (data intervenčních center, kvalifikovaný odhad)</a:t>
            </a:r>
            <a:endParaRPr lang="cs-CZ" dirty="0">
              <a:solidFill>
                <a:schemeClr val="bg1"/>
              </a:solidFill>
              <a:latin typeface="Avenir Next LT Pro" panose="020B0504020202020204" pitchFamily="34" charset="-18"/>
            </a:endParaRPr>
          </a:p>
        </p:txBody>
      </p:sp>
      <p:pic>
        <p:nvPicPr>
          <p:cNvPr id="7" name="Zástupný obsah 4">
            <a:extLst>
              <a:ext uri="{FF2B5EF4-FFF2-40B4-BE49-F238E27FC236}">
                <a16:creationId xmlns:a16="http://schemas.microsoft.com/office/drawing/2014/main" id="{C82342AD-F835-5D4E-2E71-766144B6E23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6268" r="1760" b="5168"/>
          <a:stretch/>
        </p:blipFill>
        <p:spPr>
          <a:xfrm>
            <a:off x="1313873" y="1621861"/>
            <a:ext cx="9277926" cy="3577631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BAA471D4-4D85-DDE2-2878-C3F6A0632DD3}"/>
              </a:ext>
            </a:extLst>
          </p:cNvPr>
          <p:cNvSpPr txBox="1"/>
          <p:nvPr/>
        </p:nvSpPr>
        <p:spPr>
          <a:xfrm>
            <a:off x="1020618" y="1232598"/>
            <a:ext cx="6096000" cy="5366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cs-CZ" sz="2800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REALITA: </a:t>
            </a:r>
          </a:p>
        </p:txBody>
      </p:sp>
    </p:spTree>
    <p:extLst>
      <p:ext uri="{BB962C8B-B14F-4D97-AF65-F5344CB8AC3E}">
        <p14:creationId xmlns:p14="http://schemas.microsoft.com/office/powerpoint/2010/main" val="1435322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43227E07-450E-701B-1FC2-0CF03EDD03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1315" b="21755"/>
          <a:stretch/>
        </p:blipFill>
        <p:spPr>
          <a:xfrm>
            <a:off x="20" y="746477"/>
            <a:ext cx="12191980" cy="5365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3695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3C1720-92E5-B96D-5BB3-A614D4F44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161213B-4B66-E018-4D69-FCD54BE7AE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1D5A9B0-5094-4B7C-0F8B-99EEF13A2F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10" y="0"/>
            <a:ext cx="1205858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7765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1F6D34-9BF3-B3E5-4D83-FEA55106B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9937" y="2766218"/>
            <a:ext cx="10515600" cy="1325563"/>
          </a:xfrm>
        </p:spPr>
        <p:txBody>
          <a:bodyPr/>
          <a:lstStyle/>
          <a:p>
            <a:r>
              <a:rPr lang="cs-CZ" sz="4800" b="1" dirty="0">
                <a:latin typeface="Avenir Next LT Pro" panose="020B0504020202020204" pitchFamily="34" charset="-18"/>
              </a:rPr>
              <a:t>www.zastavnasili.cz</a:t>
            </a:r>
            <a:endParaRPr lang="cs-CZ" b="1" dirty="0">
              <a:latin typeface="Avenir Next LT Pro" panose="020B0504020202020204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2522335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1F6D34-9BF3-B3E5-4D83-FEA55106B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305" y="1324598"/>
            <a:ext cx="10579693" cy="3717421"/>
          </a:xfrm>
        </p:spPr>
        <p:txBody>
          <a:bodyPr>
            <a:normAutofit/>
          </a:bodyPr>
          <a:lstStyle/>
          <a:p>
            <a:r>
              <a:rPr lang="cs-CZ" sz="4000" dirty="0">
                <a:latin typeface="Avenir Next LT Pro" panose="020B0504020202020204" pitchFamily="34" charset="-18"/>
              </a:rPr>
              <a:t>Josef Petr, LOM</a:t>
            </a:r>
            <a:br>
              <a:rPr lang="cs-CZ" dirty="0">
                <a:latin typeface="Avenir Next LT Pro" panose="020B0504020202020204" pitchFamily="34" charset="-18"/>
              </a:rPr>
            </a:br>
            <a:r>
              <a:rPr lang="cs-CZ" sz="3600" b="0" i="0" dirty="0">
                <a:solidFill>
                  <a:srgbClr val="5E5E5E"/>
                </a:solidFill>
                <a:effectLst/>
                <a:latin typeface="Google Sans"/>
                <a:hlinkClick r:id="rId2"/>
              </a:rPr>
              <a:t>josef.petr@ilom.cz</a:t>
            </a:r>
            <a:r>
              <a:rPr lang="cs-CZ" sz="3600" dirty="0">
                <a:latin typeface="Avenir Next LT Pro" panose="020B0504020202020204" pitchFamily="34" charset="-18"/>
              </a:rPr>
              <a:t>, tel.: 728 563 768</a:t>
            </a:r>
            <a:br>
              <a:rPr lang="cs-CZ" dirty="0">
                <a:latin typeface="Avenir Next LT Pro" panose="020B0504020202020204" pitchFamily="34" charset="-18"/>
              </a:rPr>
            </a:br>
            <a:br>
              <a:rPr lang="cs-CZ" sz="4800" b="1" dirty="0">
                <a:latin typeface="Avenir Next LT Pro" panose="020B0504020202020204" pitchFamily="34" charset="-18"/>
              </a:rPr>
            </a:br>
            <a:r>
              <a:rPr lang="cs-CZ" sz="4000" dirty="0">
                <a:latin typeface="Avenir Next LT Pro" panose="020B0504020202020204" pitchFamily="34" charset="-18"/>
              </a:rPr>
              <a:t>Kristýna Pešáková, SPONDEA</a:t>
            </a:r>
            <a:br>
              <a:rPr lang="cs-CZ" dirty="0">
                <a:latin typeface="Avenir Next LT Pro" panose="020B0504020202020204" pitchFamily="34" charset="-18"/>
              </a:rPr>
            </a:br>
            <a:r>
              <a:rPr lang="cs-CZ" sz="3600" dirty="0">
                <a:latin typeface="Avenir Next LT Pro" panose="020B0504020202020204" pitchFamily="34" charset="-18"/>
                <a:hlinkClick r:id="rId3"/>
              </a:rPr>
              <a:t>pesakova@spondea.cz</a:t>
            </a:r>
            <a:r>
              <a:rPr lang="cs-CZ" sz="3600" dirty="0">
                <a:latin typeface="Avenir Next LT Pro" panose="020B0504020202020204" pitchFamily="34" charset="-18"/>
              </a:rPr>
              <a:t>, tel.: 724 946 072</a:t>
            </a:r>
          </a:p>
        </p:txBody>
      </p:sp>
    </p:spTree>
    <p:extLst>
      <p:ext uri="{BB962C8B-B14F-4D97-AF65-F5344CB8AC3E}">
        <p14:creationId xmlns:p14="http://schemas.microsoft.com/office/powerpoint/2010/main" val="638255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2F09ABE1-CF82-2149-F2FE-294E59897F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0615" y="4013996"/>
            <a:ext cx="6340890" cy="2530834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9288A9B4-1895-051C-1267-C5F826F015B8}"/>
              </a:ext>
            </a:extLst>
          </p:cNvPr>
          <p:cNvSpPr/>
          <p:nvPr/>
        </p:nvSpPr>
        <p:spPr>
          <a:xfrm>
            <a:off x="298658" y="646545"/>
            <a:ext cx="11591636" cy="858982"/>
          </a:xfrm>
          <a:prstGeom prst="rect">
            <a:avLst/>
          </a:prstGeom>
          <a:solidFill>
            <a:srgbClr val="16151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400" b="1" dirty="0">
                <a:latin typeface="Aptos Light" panose="020B0004020202020204" pitchFamily="34" charset="0"/>
              </a:rPr>
              <a:t>CÍLOVÁ SKUPINA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4FFCE9F1-2C1F-0E39-1A5D-F075937E37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4253" y="1505527"/>
            <a:ext cx="9900446" cy="2600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913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FE104-8D9D-03F7-12C5-952A7E437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1B1192C8-C6E5-BFE3-6A3E-3B2BC65F202B}"/>
              </a:ext>
            </a:extLst>
          </p:cNvPr>
          <p:cNvSpPr/>
          <p:nvPr/>
        </p:nvSpPr>
        <p:spPr>
          <a:xfrm>
            <a:off x="0" y="646545"/>
            <a:ext cx="11591636" cy="858982"/>
          </a:xfrm>
          <a:prstGeom prst="rect">
            <a:avLst/>
          </a:prstGeom>
          <a:solidFill>
            <a:srgbClr val="16151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400" b="1" dirty="0">
                <a:latin typeface="Aptos Light" panose="020B0004020202020204" pitchFamily="34" charset="0"/>
              </a:rPr>
              <a:t>CHARAKTER SLUŽBY</a:t>
            </a:r>
          </a:p>
        </p:txBody>
      </p:sp>
      <p:pic>
        <p:nvPicPr>
          <p:cNvPr id="4" name="Zástupný obsah 4">
            <a:extLst>
              <a:ext uri="{FF2B5EF4-FFF2-40B4-BE49-F238E27FC236}">
                <a16:creationId xmlns:a16="http://schemas.microsoft.com/office/drawing/2014/main" id="{EE9E11FB-801F-7944-25C7-938941C84E9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3700" t="76042" r="5016" b="-18"/>
          <a:stretch/>
        </p:blipFill>
        <p:spPr>
          <a:xfrm>
            <a:off x="1029854" y="1408964"/>
            <a:ext cx="10293907" cy="1388037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E80AD264-EC76-3ABC-48A1-F43C899B8677}"/>
              </a:ext>
            </a:extLst>
          </p:cNvPr>
          <p:cNvSpPr txBox="1"/>
          <p:nvPr/>
        </p:nvSpPr>
        <p:spPr>
          <a:xfrm>
            <a:off x="1514764" y="2956375"/>
            <a:ext cx="9180945" cy="31348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" indent="0" rtl="0" fontAlgn="base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cs-CZ" sz="1800" b="1" i="0" u="sng" strike="noStrike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</a:rPr>
              <a:t>Cílem</a:t>
            </a:r>
            <a:r>
              <a:rPr lang="cs-CZ" sz="1800" b="1" i="0" u="none" strike="noStrike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</a:rPr>
              <a:t> je zastavit násilí </a:t>
            </a:r>
            <a:r>
              <a:rPr lang="cs-CZ" sz="1800" b="0" i="0" u="none" strike="noStrike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</a:rPr>
              <a:t>a zabránit jeho opakování v budoucnu, včetně </a:t>
            </a:r>
            <a:r>
              <a:rPr lang="cs-CZ" sz="1800" b="0" i="0" u="none" strike="noStrike" dirty="0" err="1">
                <a:solidFill>
                  <a:schemeClr val="bg1"/>
                </a:solidFill>
                <a:effectLst/>
                <a:latin typeface="Avenir Next LT Pro" panose="020B0504020202020204" pitchFamily="34" charset="-18"/>
              </a:rPr>
              <a:t>transgeneračního</a:t>
            </a:r>
            <a:r>
              <a:rPr lang="cs-CZ" sz="1800" b="0" i="0" u="none" strike="noStrike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</a:rPr>
              <a:t> přenosu.</a:t>
            </a:r>
          </a:p>
          <a:p>
            <a:pPr marL="114300" indent="0" rtl="0" fontAlgn="base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cs-CZ" sz="1800" b="0" i="0" u="none" strike="noStrike" dirty="0">
              <a:solidFill>
                <a:schemeClr val="bg1"/>
              </a:solidFill>
              <a:effectLst/>
              <a:latin typeface="Avenir Next LT Pro" panose="020B0504020202020204" pitchFamily="34" charset="-18"/>
            </a:endParaRPr>
          </a:p>
          <a:p>
            <a:pPr marL="114300" indent="0" rtl="0" fontAlgn="base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b="0" i="0" u="none" strike="noStrike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</a:rPr>
              <a:t>Programy mají být založeny především na bázi střednědobé či dlouhodobé individuální a skupinové </a:t>
            </a:r>
            <a:r>
              <a:rPr lang="cs-CZ" sz="1800" b="1" i="0" u="none" strike="noStrike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</a:rPr>
              <a:t>psychoterapie zaměřené na násilí</a:t>
            </a:r>
            <a:r>
              <a:rPr lang="cs-CZ" dirty="0">
                <a:solidFill>
                  <a:schemeClr val="bg1"/>
                </a:solidFill>
                <a:latin typeface="Avenir Next LT Pro" panose="020B0504020202020204" pitchFamily="34" charset="-18"/>
              </a:rPr>
              <a:t> s prvky sociální služby.</a:t>
            </a:r>
          </a:p>
          <a:p>
            <a:pPr marL="114300" indent="0" rtl="0" fontAlgn="base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800" b="0" i="0" u="none" strike="noStrike" dirty="0">
              <a:solidFill>
                <a:schemeClr val="bg1"/>
              </a:solidFill>
              <a:effectLst/>
              <a:latin typeface="Avenir Next LT Pro" panose="020B0504020202020204" pitchFamily="34" charset="-18"/>
            </a:endParaRPr>
          </a:p>
          <a:p>
            <a:pPr marL="114300" indent="0" rtl="0" fontAlgn="base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S</a:t>
            </a:r>
            <a:r>
              <a:rPr lang="cs-CZ" sz="1800" b="1" i="0" u="none" strike="noStrike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</a:rPr>
              <a:t>tandardy práce</a:t>
            </a:r>
            <a:r>
              <a:rPr lang="cs-CZ" sz="1800" b="0" i="0" u="none" strike="noStrike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</a:rPr>
              <a:t> je odlišují od běžné psychoterapie a sociálních služeb (např. sdílení informací o klientech, specifické vzdělání pracovníků, zajištění bezpečí ohrožených osob, používání pojmu násilí apod.)  </a:t>
            </a:r>
          </a:p>
        </p:txBody>
      </p:sp>
    </p:spTree>
    <p:extLst>
      <p:ext uri="{BB962C8B-B14F-4D97-AF65-F5344CB8AC3E}">
        <p14:creationId xmlns:p14="http://schemas.microsoft.com/office/powerpoint/2010/main" val="511149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2">
            <a:extLst>
              <a:ext uri="{FF2B5EF4-FFF2-40B4-BE49-F238E27FC236}">
                <a16:creationId xmlns:a16="http://schemas.microsoft.com/office/drawing/2014/main" id="{65B7C16C-97ED-FA98-CE26-0651934E3FE0}"/>
              </a:ext>
            </a:extLst>
          </p:cNvPr>
          <p:cNvSpPr txBox="1">
            <a:spLocks/>
          </p:cNvSpPr>
          <p:nvPr/>
        </p:nvSpPr>
        <p:spPr>
          <a:xfrm>
            <a:off x="868218" y="1348509"/>
            <a:ext cx="10169237" cy="570807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cs-CZ" sz="2900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(Indikovaná) Primární prevence </a:t>
            </a:r>
            <a:r>
              <a:rPr lang="cs-CZ" sz="2900" dirty="0">
                <a:solidFill>
                  <a:schemeClr val="bg1"/>
                </a:solidFill>
                <a:latin typeface="Avenir Next LT Pro" panose="020B0504020202020204" pitchFamily="34" charset="-18"/>
              </a:rPr>
              <a:t>=&gt; </a:t>
            </a:r>
            <a:r>
              <a:rPr lang="cs-CZ" sz="2900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SOFT</a:t>
            </a:r>
            <a:r>
              <a:rPr lang="cs-CZ" sz="2900" dirty="0">
                <a:solidFill>
                  <a:schemeClr val="bg1"/>
                </a:solidFill>
                <a:latin typeface="Avenir Next LT Pro" panose="020B0504020202020204" pitchFamily="34" charset="-18"/>
              </a:rPr>
              <a:t> klienti – cílem může být ujasnění postojů k násilí, práce se vztekem jako součást osobního rozvoje, zabránění vzniku násilí nebo práce s jemnými formami násilí (např. křik na děti) </a:t>
            </a:r>
          </a:p>
          <a:p>
            <a:pPr marL="11430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cs-CZ" sz="2900" dirty="0">
              <a:solidFill>
                <a:schemeClr val="bg1"/>
              </a:solidFill>
              <a:latin typeface="Avenir Next LT Pro" panose="020B0504020202020204" pitchFamily="34" charset="-18"/>
            </a:endParaRPr>
          </a:p>
          <a:p>
            <a:pPr marL="11430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cs-CZ" sz="2900" b="1" dirty="0">
                <a:solidFill>
                  <a:srgbClr val="C00000"/>
                </a:solidFill>
                <a:latin typeface="Avenir Next LT Pro" panose="020B0504020202020204" pitchFamily="34" charset="-18"/>
              </a:rPr>
              <a:t>Sekundární prevence </a:t>
            </a:r>
            <a:r>
              <a:rPr lang="cs-CZ" sz="2900" dirty="0">
                <a:solidFill>
                  <a:schemeClr val="bg1"/>
                </a:solidFill>
                <a:latin typeface="Avenir Next LT Pro" panose="020B0504020202020204" pitchFamily="34" charset="-18"/>
              </a:rPr>
              <a:t>=&gt; </a:t>
            </a:r>
            <a:r>
              <a:rPr lang="cs-CZ" sz="2900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STANDARD</a:t>
            </a:r>
            <a:r>
              <a:rPr lang="cs-CZ" sz="2900" dirty="0">
                <a:solidFill>
                  <a:schemeClr val="bg1"/>
                </a:solidFill>
                <a:latin typeface="Avenir Next LT Pro" panose="020B0504020202020204" pitchFamily="34" charset="-18"/>
              </a:rPr>
              <a:t> klienti – včasný záchyt násilí (dobrovolní klienti/vykázání/OSPOD…) a zabránění jeho eskalace. Cílem je zastavit násilí a prostřednictvím terapeutické práce a učení jej dostat pod kontrolu.</a:t>
            </a:r>
          </a:p>
          <a:p>
            <a:pPr marL="11430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cs-CZ" sz="2900" dirty="0">
              <a:solidFill>
                <a:schemeClr val="bg1"/>
              </a:solidFill>
              <a:latin typeface="Avenir Next LT Pro" panose="020B0504020202020204" pitchFamily="34" charset="-18"/>
            </a:endParaRPr>
          </a:p>
          <a:p>
            <a:pPr marL="11430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cs-CZ" sz="2900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Terciární prevence </a:t>
            </a:r>
            <a:r>
              <a:rPr lang="cs-CZ" sz="2900" dirty="0">
                <a:solidFill>
                  <a:schemeClr val="bg1"/>
                </a:solidFill>
                <a:latin typeface="Avenir Next LT Pro" panose="020B0504020202020204" pitchFamily="34" charset="-18"/>
              </a:rPr>
              <a:t>=&gt; </a:t>
            </a:r>
            <a:r>
              <a:rPr lang="cs-CZ" sz="2900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HARD</a:t>
            </a:r>
            <a:r>
              <a:rPr lang="cs-CZ" sz="2900" dirty="0">
                <a:solidFill>
                  <a:schemeClr val="bg1"/>
                </a:solidFill>
                <a:latin typeface="Avenir Next LT Pro" panose="020B0504020202020204" pitchFamily="34" charset="-18"/>
              </a:rPr>
              <a:t> klienti – opakované a závažné násilí, klienti po výkonu trestu. Cílem může být i </a:t>
            </a:r>
            <a:r>
              <a:rPr lang="cs-CZ" sz="2900" dirty="0" err="1">
                <a:solidFill>
                  <a:schemeClr val="bg1"/>
                </a:solidFill>
                <a:latin typeface="Avenir Next LT Pro" panose="020B0504020202020204" pitchFamily="34" charset="-18"/>
              </a:rPr>
              <a:t>Harm</a:t>
            </a:r>
            <a:r>
              <a:rPr lang="cs-CZ" sz="2900" dirty="0">
                <a:solidFill>
                  <a:schemeClr val="bg1"/>
                </a:solidFill>
                <a:latin typeface="Avenir Next LT Pro" panose="020B0504020202020204" pitchFamily="34" charset="-18"/>
              </a:rPr>
              <a:t> </a:t>
            </a:r>
            <a:r>
              <a:rPr lang="cs-CZ" sz="2900" dirty="0" err="1">
                <a:solidFill>
                  <a:schemeClr val="bg1"/>
                </a:solidFill>
                <a:latin typeface="Avenir Next LT Pro" panose="020B0504020202020204" pitchFamily="34" charset="-18"/>
              </a:rPr>
              <a:t>reduction</a:t>
            </a:r>
            <a:r>
              <a:rPr lang="cs-CZ" sz="2900" dirty="0">
                <a:solidFill>
                  <a:schemeClr val="bg1"/>
                </a:solidFill>
                <a:latin typeface="Avenir Next LT Pro" panose="020B0504020202020204" pitchFamily="34" charset="-18"/>
              </a:rPr>
              <a:t>.</a:t>
            </a:r>
          </a:p>
          <a:p>
            <a:pPr marL="114300" indent="0">
              <a:buFont typeface="Arial" panose="020B0604020202020204" pitchFamily="34" charset="0"/>
              <a:buNone/>
            </a:pPr>
            <a:br>
              <a:rPr lang="cs-CZ" sz="4000" dirty="0">
                <a:solidFill>
                  <a:schemeClr val="bg1"/>
                </a:solidFill>
                <a:latin typeface="Avenir Next LT Pro" panose="020B0504020202020204" pitchFamily="34" charset="-18"/>
              </a:rPr>
            </a:br>
            <a:endParaRPr lang="cs-CZ" sz="4000" dirty="0">
              <a:solidFill>
                <a:schemeClr val="bg1"/>
              </a:solidFill>
              <a:latin typeface="Avenir Next LT Pro" panose="020B0504020202020204" pitchFamily="34" charset="-18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7CE77EC-6806-C218-B899-AE81B167328C}"/>
              </a:ext>
            </a:extLst>
          </p:cNvPr>
          <p:cNvSpPr/>
          <p:nvPr/>
        </p:nvSpPr>
        <p:spPr>
          <a:xfrm>
            <a:off x="0" y="369454"/>
            <a:ext cx="11591636" cy="858982"/>
          </a:xfrm>
          <a:prstGeom prst="rect">
            <a:avLst/>
          </a:prstGeom>
          <a:solidFill>
            <a:srgbClr val="16151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400" b="1" dirty="0">
                <a:latin typeface="Aptos Light" panose="020B0004020202020204" pitchFamily="34" charset="0"/>
              </a:rPr>
              <a:t>OBLAST PREVENCE</a:t>
            </a:r>
          </a:p>
        </p:txBody>
      </p:sp>
    </p:spTree>
    <p:extLst>
      <p:ext uri="{BB962C8B-B14F-4D97-AF65-F5344CB8AC3E}">
        <p14:creationId xmlns:p14="http://schemas.microsoft.com/office/powerpoint/2010/main" val="163345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779111-46CE-4442-F393-0812DCE4F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273" y="746081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C00000"/>
                </a:solidFill>
                <a:latin typeface="Avenir Next LT Pro" panose="020B0504020202020204" pitchFamily="34" charset="-18"/>
              </a:rPr>
              <a:t>3 typy klientů 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66F5D9-80FA-A833-441A-B399A107A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9635"/>
            <a:ext cx="10515600" cy="4237327"/>
          </a:xfrm>
        </p:spPr>
        <p:txBody>
          <a:bodyPr>
            <a:normAutofit fontScale="92500" lnSpcReduction="10000"/>
          </a:bodyPr>
          <a:lstStyle/>
          <a:p>
            <a:r>
              <a:rPr lang="cs-CZ" dirty="0">
                <a:solidFill>
                  <a:schemeClr val="bg1"/>
                </a:solidFill>
                <a:latin typeface="Avenir Next LT Pro" panose="020B0504020202020204" pitchFamily="34" charset="-18"/>
              </a:rPr>
              <a:t>1. </a:t>
            </a:r>
            <a:r>
              <a:rPr lang="cs-CZ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Motivovaný klient bez kontraindikací</a:t>
            </a:r>
          </a:p>
          <a:p>
            <a:pPr lvl="1"/>
            <a:r>
              <a:rPr lang="cs-CZ" dirty="0">
                <a:solidFill>
                  <a:schemeClr val="bg1"/>
                </a:solidFill>
                <a:latin typeface="Avenir Next LT Pro" panose="020B0504020202020204" pitchFamily="34" charset="-18"/>
              </a:rPr>
              <a:t>úvodní intervence CODN (3-6 hod.) - diagnostická, mapovací a motivační fáze + risk </a:t>
            </a:r>
            <a:r>
              <a:rPr lang="cs-CZ" dirty="0" err="1">
                <a:solidFill>
                  <a:schemeClr val="bg1"/>
                </a:solidFill>
                <a:latin typeface="Avenir Next LT Pro" panose="020B0504020202020204" pitchFamily="34" charset="-18"/>
              </a:rPr>
              <a:t>assessment</a:t>
            </a:r>
            <a:r>
              <a:rPr lang="cs-CZ" dirty="0">
                <a:solidFill>
                  <a:schemeClr val="bg1"/>
                </a:solidFill>
                <a:latin typeface="Avenir Next LT Pro" panose="020B0504020202020204" pitchFamily="34" charset="-18"/>
              </a:rPr>
              <a:t> + </a:t>
            </a:r>
            <a:r>
              <a:rPr lang="cs-CZ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vyhodnocení a plán</a:t>
            </a:r>
            <a:endParaRPr lang="cs-CZ" dirty="0">
              <a:solidFill>
                <a:schemeClr val="bg1"/>
              </a:solidFill>
              <a:latin typeface="Avenir Next LT Pro" panose="020B0504020202020204" pitchFamily="34" charset="-18"/>
            </a:endParaRPr>
          </a:p>
          <a:p>
            <a:pPr lvl="1"/>
            <a:r>
              <a:rPr lang="cs-CZ" dirty="0">
                <a:solidFill>
                  <a:schemeClr val="bg1"/>
                </a:solidFill>
                <a:latin typeface="Avenir Next LT Pro" panose="020B0504020202020204" pitchFamily="34" charset="-18"/>
              </a:rPr>
              <a:t>následuje konzultační či terapeutická fáze dle potřebnosti a možností</a:t>
            </a:r>
          </a:p>
          <a:p>
            <a:pPr lvl="2"/>
            <a:r>
              <a:rPr lang="cs-CZ" dirty="0">
                <a:solidFill>
                  <a:schemeClr val="bg1"/>
                </a:solidFill>
                <a:latin typeface="Avenir Next LT Pro" panose="020B0504020202020204" pitchFamily="34" charset="-18"/>
              </a:rPr>
              <a:t>Krátkodobé konzultace (cca 5-10 hod. – dle metodik organizací)</a:t>
            </a:r>
          </a:p>
          <a:p>
            <a:pPr lvl="2"/>
            <a:r>
              <a:rPr lang="cs-CZ" dirty="0">
                <a:solidFill>
                  <a:schemeClr val="bg1"/>
                </a:solidFill>
                <a:latin typeface="Avenir Next LT Pro" panose="020B0504020202020204" pitchFamily="34" charset="-18"/>
              </a:rPr>
              <a:t>Střednědobá individuální terapie (cca 1 rok – dle metodik organizací)</a:t>
            </a:r>
          </a:p>
          <a:p>
            <a:pPr lvl="2"/>
            <a:r>
              <a:rPr lang="cs-CZ" dirty="0">
                <a:solidFill>
                  <a:schemeClr val="bg1"/>
                </a:solidFill>
                <a:latin typeface="Avenir Next LT Pro" panose="020B0504020202020204" pitchFamily="34" charset="-18"/>
              </a:rPr>
              <a:t>Skupinová terapie</a:t>
            </a:r>
          </a:p>
          <a:p>
            <a:pPr lvl="1"/>
            <a:r>
              <a:rPr lang="cs-CZ" dirty="0">
                <a:solidFill>
                  <a:schemeClr val="bg1"/>
                </a:solidFill>
                <a:latin typeface="Avenir Next LT Pro" panose="020B0504020202020204" pitchFamily="34" charset="-18"/>
              </a:rPr>
              <a:t>Ideálně následuje </a:t>
            </a:r>
            <a:r>
              <a:rPr lang="cs-CZ" dirty="0" err="1">
                <a:solidFill>
                  <a:schemeClr val="bg1"/>
                </a:solidFill>
                <a:latin typeface="Avenir Next LT Pro" panose="020B0504020202020204" pitchFamily="34" charset="-18"/>
              </a:rPr>
              <a:t>follow</a:t>
            </a:r>
            <a:r>
              <a:rPr lang="cs-CZ" dirty="0">
                <a:solidFill>
                  <a:schemeClr val="bg1"/>
                </a:solidFill>
                <a:latin typeface="Avenir Next LT Pro" panose="020B0504020202020204" pitchFamily="34" charset="-18"/>
              </a:rPr>
              <a:t>-up v CODN a vyhodnocení spolupráce</a:t>
            </a:r>
          </a:p>
          <a:p>
            <a:pPr lvl="1"/>
            <a:endParaRPr lang="cs-CZ" dirty="0">
              <a:solidFill>
                <a:schemeClr val="bg1"/>
              </a:solidFill>
              <a:latin typeface="Avenir Next LT Pro" panose="020B0504020202020204" pitchFamily="34" charset="-18"/>
            </a:endParaRPr>
          </a:p>
          <a:p>
            <a:r>
              <a:rPr lang="cs-CZ" dirty="0">
                <a:solidFill>
                  <a:schemeClr val="bg1"/>
                </a:solidFill>
                <a:latin typeface="Avenir Next LT Pro" panose="020B0504020202020204" pitchFamily="34" charset="-18"/>
              </a:rPr>
              <a:t>2. </a:t>
            </a:r>
            <a:r>
              <a:rPr lang="cs-CZ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Motivovaný klient s kontraindikacemi</a:t>
            </a:r>
          </a:p>
          <a:p>
            <a:pPr lvl="1"/>
            <a:r>
              <a:rPr lang="cs-CZ" dirty="0">
                <a:solidFill>
                  <a:schemeClr val="bg1"/>
                </a:solidFill>
                <a:latin typeface="Avenir Next LT Pro" panose="020B0504020202020204" pitchFamily="34" charset="-18"/>
              </a:rPr>
              <a:t>úvodní intervence CODN (3-6 hod.) –diagnostická, mapovací a motivační fáze + risk </a:t>
            </a:r>
            <a:r>
              <a:rPr lang="cs-CZ" dirty="0" err="1">
                <a:solidFill>
                  <a:schemeClr val="bg1"/>
                </a:solidFill>
                <a:latin typeface="Avenir Next LT Pro" panose="020B0504020202020204" pitchFamily="34" charset="-18"/>
              </a:rPr>
              <a:t>assessment</a:t>
            </a:r>
            <a:r>
              <a:rPr lang="cs-CZ" dirty="0">
                <a:solidFill>
                  <a:schemeClr val="bg1"/>
                </a:solidFill>
                <a:latin typeface="Avenir Next LT Pro" panose="020B0504020202020204" pitchFamily="34" charset="-18"/>
              </a:rPr>
              <a:t> + </a:t>
            </a:r>
            <a:r>
              <a:rPr lang="cs-CZ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zasíťování</a:t>
            </a:r>
            <a:r>
              <a:rPr lang="cs-CZ" dirty="0">
                <a:solidFill>
                  <a:schemeClr val="bg1"/>
                </a:solidFill>
                <a:latin typeface="Avenir Next LT Pro" panose="020B0504020202020204" pitchFamily="34" charset="-18"/>
              </a:rPr>
              <a:t> =&gt; např. </a:t>
            </a:r>
            <a:r>
              <a:rPr lang="cs-CZ" dirty="0" err="1">
                <a:solidFill>
                  <a:schemeClr val="bg1"/>
                </a:solidFill>
                <a:latin typeface="Avenir Next LT Pro" panose="020B0504020202020204" pitchFamily="34" charset="-18"/>
              </a:rPr>
              <a:t>adiktologické</a:t>
            </a:r>
            <a:r>
              <a:rPr lang="cs-CZ" dirty="0">
                <a:solidFill>
                  <a:schemeClr val="bg1"/>
                </a:solidFill>
                <a:latin typeface="Avenir Next LT Pro" panose="020B0504020202020204" pitchFamily="34" charset="-18"/>
              </a:rPr>
              <a:t> a psychiatrické služby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46F445D6-6A92-AECE-35EB-970DABAD453D}"/>
              </a:ext>
            </a:extLst>
          </p:cNvPr>
          <p:cNvSpPr/>
          <p:nvPr/>
        </p:nvSpPr>
        <p:spPr>
          <a:xfrm>
            <a:off x="203199" y="251547"/>
            <a:ext cx="11591636" cy="858982"/>
          </a:xfrm>
          <a:prstGeom prst="rect">
            <a:avLst/>
          </a:prstGeom>
          <a:solidFill>
            <a:srgbClr val="16151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400" b="1" dirty="0">
                <a:latin typeface="Aptos Light" panose="020B0004020202020204" pitchFamily="34" charset="0"/>
              </a:rPr>
              <a:t>CODN</a:t>
            </a:r>
          </a:p>
        </p:txBody>
      </p:sp>
    </p:spTree>
    <p:extLst>
      <p:ext uri="{BB962C8B-B14F-4D97-AF65-F5344CB8AC3E}">
        <p14:creationId xmlns:p14="http://schemas.microsoft.com/office/powerpoint/2010/main" val="1322637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FF7CC1-801A-19B3-8F31-05B12DF13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bg1"/>
                </a:solidFill>
                <a:latin typeface="Avenir Next LT Pro" panose="020B0504020202020204" pitchFamily="34" charset="-18"/>
              </a:rPr>
              <a:t>3. Nemotivovaný klient (bez náhledu na násilí)</a:t>
            </a:r>
          </a:p>
          <a:p>
            <a:pPr lvl="1"/>
            <a:r>
              <a:rPr lang="cs-CZ" dirty="0">
                <a:solidFill>
                  <a:schemeClr val="bg1"/>
                </a:solidFill>
                <a:latin typeface="Avenir Next LT Pro" panose="020B0504020202020204" pitchFamily="34" charset="-18"/>
              </a:rPr>
              <a:t>úvodní intervence CODN (3-6 hod.) – (diagnostická, mapovací a motivační fáze + risk </a:t>
            </a:r>
            <a:r>
              <a:rPr lang="cs-CZ" dirty="0" err="1">
                <a:solidFill>
                  <a:schemeClr val="bg1"/>
                </a:solidFill>
                <a:latin typeface="Avenir Next LT Pro" panose="020B0504020202020204" pitchFamily="34" charset="-18"/>
              </a:rPr>
              <a:t>assessment</a:t>
            </a:r>
            <a:r>
              <a:rPr lang="cs-CZ" dirty="0">
                <a:solidFill>
                  <a:schemeClr val="bg1"/>
                </a:solidFill>
                <a:latin typeface="Avenir Next LT Pro" panose="020B0504020202020204" pitchFamily="34" charset="-18"/>
              </a:rPr>
              <a:t>) </a:t>
            </a:r>
          </a:p>
          <a:p>
            <a:pPr lvl="1"/>
            <a:r>
              <a:rPr lang="cs-CZ" dirty="0">
                <a:solidFill>
                  <a:schemeClr val="bg1"/>
                </a:solidFill>
                <a:latin typeface="Avenir Next LT Pro" panose="020B0504020202020204" pitchFamily="34" charset="-18"/>
              </a:rPr>
              <a:t>V případě, že klient nemá náhled na násilí =&gt; aktivuje se jiný modul práce (</a:t>
            </a:r>
            <a:r>
              <a:rPr lang="cs-CZ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edukace </a:t>
            </a:r>
            <a:r>
              <a:rPr lang="cs-CZ" dirty="0">
                <a:solidFill>
                  <a:schemeClr val="bg1"/>
                </a:solidFill>
                <a:latin typeface="Avenir Next LT Pro" panose="020B0504020202020204" pitchFamily="34" charset="-18"/>
              </a:rPr>
              <a:t>=&gt; informace o dalším postupu, </a:t>
            </a:r>
            <a:r>
              <a:rPr lang="cs-CZ" dirty="0" err="1">
                <a:solidFill>
                  <a:schemeClr val="bg1"/>
                </a:solidFill>
                <a:latin typeface="Avenir Next LT Pro" panose="020B0504020202020204" pitchFamily="34" charset="-18"/>
              </a:rPr>
              <a:t>info</a:t>
            </a:r>
            <a:r>
              <a:rPr lang="cs-CZ" dirty="0">
                <a:solidFill>
                  <a:schemeClr val="bg1"/>
                </a:solidFill>
                <a:latin typeface="Avenir Next LT Pro" panose="020B0504020202020204" pitchFamily="34" charset="-18"/>
              </a:rPr>
              <a:t> o tom, jak funguje TŘ atd.)</a:t>
            </a:r>
          </a:p>
          <a:p>
            <a:pPr lvl="2"/>
            <a:r>
              <a:rPr lang="cs-CZ" dirty="0">
                <a:solidFill>
                  <a:schemeClr val="bg1"/>
                </a:solidFill>
                <a:latin typeface="Avenir Next LT Pro" panose="020B0504020202020204" pitchFamily="34" charset="-18"/>
              </a:rPr>
              <a:t>CPPN vydává zprávu pro OČTŘ či OSPOD =&gt; klient popírá násilí </a:t>
            </a: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F329903D-F3E5-D95B-CC28-78DD1B0E48DF}"/>
              </a:ext>
            </a:extLst>
          </p:cNvPr>
          <p:cNvSpPr txBox="1">
            <a:spLocks/>
          </p:cNvSpPr>
          <p:nvPr/>
        </p:nvSpPr>
        <p:spPr>
          <a:xfrm>
            <a:off x="961417" y="32429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cs-CZ" sz="4000" b="1" dirty="0">
                <a:solidFill>
                  <a:srgbClr val="C00000"/>
                </a:solidFill>
                <a:latin typeface="Avenir Next LT Pro" panose="020B0504020202020204" pitchFamily="34" charset="-18"/>
              </a:rPr>
              <a:t>3 typy klientů </a:t>
            </a:r>
          </a:p>
        </p:txBody>
      </p:sp>
    </p:spTree>
    <p:extLst>
      <p:ext uri="{BB962C8B-B14F-4D97-AF65-F5344CB8AC3E}">
        <p14:creationId xmlns:p14="http://schemas.microsoft.com/office/powerpoint/2010/main" val="1903737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F778FD-A208-92AE-1F1B-B8D8307D9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2">
            <a:extLst>
              <a:ext uri="{FF2B5EF4-FFF2-40B4-BE49-F238E27FC236}">
                <a16:creationId xmlns:a16="http://schemas.microsoft.com/office/drawing/2014/main" id="{7F5450BE-940A-2068-4C29-7EA3D907CCD2}"/>
              </a:ext>
            </a:extLst>
          </p:cNvPr>
          <p:cNvSpPr txBox="1">
            <a:spLocks/>
          </p:cNvSpPr>
          <p:nvPr/>
        </p:nvSpPr>
        <p:spPr>
          <a:xfrm>
            <a:off x="868218" y="1348509"/>
            <a:ext cx="10169237" cy="570807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cs-CZ" sz="2900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IN HOUSE </a:t>
            </a:r>
          </a:p>
          <a:p>
            <a:pPr marL="571500" indent="-457200">
              <a:lnSpc>
                <a:spcPct val="110000"/>
              </a:lnSpc>
              <a:spcBef>
                <a:spcPts val="0"/>
              </a:spcBef>
            </a:pPr>
            <a:r>
              <a:rPr lang="cs-CZ" sz="2900" dirty="0">
                <a:solidFill>
                  <a:schemeClr val="bg1"/>
                </a:solidFill>
                <a:latin typeface="Avenir Next LT Pro" panose="020B0504020202020204" pitchFamily="34" charset="-18"/>
              </a:rPr>
              <a:t>psychoterapeuti, sociální pracovníci, metodik…</a:t>
            </a:r>
          </a:p>
          <a:p>
            <a:pPr marL="571500" indent="-457200">
              <a:lnSpc>
                <a:spcPct val="110000"/>
              </a:lnSpc>
              <a:spcBef>
                <a:spcPts val="0"/>
              </a:spcBef>
            </a:pPr>
            <a:r>
              <a:rPr lang="cs-CZ" sz="2900" dirty="0">
                <a:solidFill>
                  <a:schemeClr val="bg1"/>
                </a:solidFill>
                <a:latin typeface="Avenir Next LT Pro" panose="020B0504020202020204" pitchFamily="34" charset="-18"/>
              </a:rPr>
              <a:t>specialisté na práci s ohroženými osobami </a:t>
            </a:r>
          </a:p>
          <a:p>
            <a:pPr marL="114300" indent="0">
              <a:lnSpc>
                <a:spcPct val="110000"/>
              </a:lnSpc>
              <a:spcBef>
                <a:spcPts val="0"/>
              </a:spcBef>
              <a:buNone/>
            </a:pPr>
            <a:endParaRPr lang="cs-CZ" sz="2900" dirty="0">
              <a:solidFill>
                <a:schemeClr val="bg1"/>
              </a:solidFill>
              <a:latin typeface="Avenir Next LT Pro" panose="020B0504020202020204" pitchFamily="34" charset="-18"/>
            </a:endParaRPr>
          </a:p>
          <a:p>
            <a:pPr marL="11430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2900" dirty="0">
                <a:solidFill>
                  <a:schemeClr val="bg1"/>
                </a:solidFill>
                <a:latin typeface="Avenir Next LT Pro" panose="020B0504020202020204" pitchFamily="34" charset="-18"/>
              </a:rPr>
              <a:t>=&gt; Společné porady nad konkrétními případy/klienty</a:t>
            </a:r>
          </a:p>
          <a:p>
            <a:pPr marL="571500" indent="-457200">
              <a:lnSpc>
                <a:spcPct val="110000"/>
              </a:lnSpc>
              <a:spcBef>
                <a:spcPts val="0"/>
              </a:spcBef>
            </a:pPr>
            <a:endParaRPr lang="cs-CZ" sz="2900" dirty="0">
              <a:solidFill>
                <a:schemeClr val="bg1"/>
              </a:solidFill>
              <a:latin typeface="Avenir Next LT Pro" panose="020B0504020202020204" pitchFamily="34" charset="-18"/>
            </a:endParaRPr>
          </a:p>
          <a:p>
            <a:pPr marL="11430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cs-CZ" sz="2900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SPOLUPRÁCE</a:t>
            </a:r>
          </a:p>
          <a:p>
            <a:pPr marL="571500" indent="-457200">
              <a:lnSpc>
                <a:spcPct val="110000"/>
              </a:lnSpc>
              <a:spcBef>
                <a:spcPts val="0"/>
              </a:spcBef>
            </a:pPr>
            <a:r>
              <a:rPr lang="cs-CZ" sz="2900" dirty="0">
                <a:solidFill>
                  <a:schemeClr val="bg1"/>
                </a:solidFill>
                <a:latin typeface="Avenir Next LT Pro" panose="020B0504020202020204" pitchFamily="34" charset="-18"/>
              </a:rPr>
              <a:t>organizace pro práci s ohroženými osobami</a:t>
            </a:r>
          </a:p>
          <a:p>
            <a:pPr marL="571500" indent="-457200">
              <a:lnSpc>
                <a:spcPct val="110000"/>
              </a:lnSpc>
              <a:spcBef>
                <a:spcPts val="0"/>
              </a:spcBef>
            </a:pPr>
            <a:r>
              <a:rPr lang="cs-CZ" sz="2900" dirty="0">
                <a:solidFill>
                  <a:schemeClr val="bg1"/>
                </a:solidFill>
                <a:latin typeface="Avenir Next LT Pro" panose="020B0504020202020204" pitchFamily="34" charset="-18"/>
              </a:rPr>
              <a:t>veřejné instituce (policie, justice, OSPOD, PMS…)</a:t>
            </a:r>
          </a:p>
          <a:p>
            <a:pPr marL="571500" indent="-457200">
              <a:lnSpc>
                <a:spcPct val="110000"/>
              </a:lnSpc>
              <a:spcBef>
                <a:spcPts val="0"/>
              </a:spcBef>
            </a:pPr>
            <a:endParaRPr lang="cs-CZ" sz="2900" dirty="0">
              <a:solidFill>
                <a:schemeClr val="bg1"/>
              </a:solidFill>
              <a:latin typeface="Avenir Next LT Pro" panose="020B0504020202020204" pitchFamily="34" charset="-18"/>
            </a:endParaRPr>
          </a:p>
          <a:p>
            <a:pPr marL="11430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2900" dirty="0">
                <a:solidFill>
                  <a:schemeClr val="bg1"/>
                </a:solidFill>
                <a:latin typeface="Avenir Next LT Pro" panose="020B0504020202020204" pitchFamily="34" charset="-18"/>
              </a:rPr>
              <a:t>=&gt; Případové konference, sdílení informací o účasti klienta v programu…</a:t>
            </a:r>
          </a:p>
          <a:p>
            <a:pPr marL="571500" indent="-457200">
              <a:lnSpc>
                <a:spcPct val="110000"/>
              </a:lnSpc>
              <a:spcBef>
                <a:spcPts val="0"/>
              </a:spcBef>
            </a:pPr>
            <a:endParaRPr lang="cs-CZ" sz="2900" dirty="0">
              <a:solidFill>
                <a:schemeClr val="bg1"/>
              </a:solidFill>
              <a:latin typeface="Avenir Next LT Pro" panose="020B0504020202020204" pitchFamily="34" charset="-18"/>
            </a:endParaRPr>
          </a:p>
          <a:p>
            <a:pPr marL="114300" indent="0">
              <a:buFont typeface="Arial" panose="020B0604020202020204" pitchFamily="34" charset="0"/>
              <a:buNone/>
            </a:pPr>
            <a:br>
              <a:rPr lang="cs-CZ" sz="4000" dirty="0">
                <a:solidFill>
                  <a:schemeClr val="bg1"/>
                </a:solidFill>
                <a:latin typeface="Avenir Next LT Pro" panose="020B0504020202020204" pitchFamily="34" charset="-18"/>
              </a:rPr>
            </a:br>
            <a:endParaRPr lang="cs-CZ" sz="4000" dirty="0">
              <a:solidFill>
                <a:schemeClr val="bg1"/>
              </a:solidFill>
              <a:latin typeface="Avenir Next LT Pro" panose="020B0504020202020204" pitchFamily="34" charset="-18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7EA8883-A93D-41E5-789B-B48DC25C1222}"/>
              </a:ext>
            </a:extLst>
          </p:cNvPr>
          <p:cNvSpPr/>
          <p:nvPr/>
        </p:nvSpPr>
        <p:spPr>
          <a:xfrm>
            <a:off x="0" y="369454"/>
            <a:ext cx="11591636" cy="858982"/>
          </a:xfrm>
          <a:prstGeom prst="rect">
            <a:avLst/>
          </a:prstGeom>
          <a:solidFill>
            <a:srgbClr val="16151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400" b="1" dirty="0">
                <a:latin typeface="Aptos Light" panose="020B0004020202020204" pitchFamily="34" charset="0"/>
              </a:rPr>
              <a:t>MULTIOBOROVÝ TÝM</a:t>
            </a:r>
          </a:p>
        </p:txBody>
      </p:sp>
    </p:spTree>
    <p:extLst>
      <p:ext uri="{BB962C8B-B14F-4D97-AF65-F5344CB8AC3E}">
        <p14:creationId xmlns:p14="http://schemas.microsoft.com/office/powerpoint/2010/main" val="478546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32C2E0-F457-9419-AC24-248EC5B74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2">
            <a:extLst>
              <a:ext uri="{FF2B5EF4-FFF2-40B4-BE49-F238E27FC236}">
                <a16:creationId xmlns:a16="http://schemas.microsoft.com/office/drawing/2014/main" id="{7FDFB2B2-5364-BE69-814B-8846730801CE}"/>
              </a:ext>
            </a:extLst>
          </p:cNvPr>
          <p:cNvSpPr txBox="1">
            <a:spLocks/>
          </p:cNvSpPr>
          <p:nvPr/>
        </p:nvSpPr>
        <p:spPr>
          <a:xfrm>
            <a:off x="868218" y="1348509"/>
            <a:ext cx="10169237" cy="570807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cs-CZ" sz="2900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STANDARDY</a:t>
            </a:r>
          </a:p>
          <a:p>
            <a:pPr marL="571500" indent="-457200">
              <a:lnSpc>
                <a:spcPct val="110000"/>
              </a:lnSpc>
              <a:spcBef>
                <a:spcPts val="0"/>
              </a:spcBef>
            </a:pPr>
            <a:r>
              <a:rPr lang="cs-CZ" sz="2900" dirty="0">
                <a:solidFill>
                  <a:schemeClr val="bg1"/>
                </a:solidFill>
                <a:latin typeface="Avenir Next LT Pro" panose="020B0504020202020204" pitchFamily="34" charset="-18"/>
              </a:rPr>
              <a:t>Minimální standardy pro práci s NO – aktualizace 2024/2025</a:t>
            </a:r>
          </a:p>
          <a:p>
            <a:pPr marL="571500" indent="-457200">
              <a:lnSpc>
                <a:spcPct val="110000"/>
              </a:lnSpc>
              <a:spcBef>
                <a:spcPts val="0"/>
              </a:spcBef>
            </a:pPr>
            <a:r>
              <a:rPr lang="cs-CZ" sz="2900" dirty="0">
                <a:solidFill>
                  <a:schemeClr val="bg1"/>
                </a:solidFill>
                <a:latin typeface="Avenir Next LT Pro" panose="020B0504020202020204" pitchFamily="34" charset="-18"/>
              </a:rPr>
              <a:t>Evropské </a:t>
            </a:r>
            <a:r>
              <a:rPr lang="cs-CZ" sz="2900" dirty="0" err="1">
                <a:solidFill>
                  <a:schemeClr val="bg1"/>
                </a:solidFill>
                <a:latin typeface="Avenir Next LT Pro" panose="020B0504020202020204" pitchFamily="34" charset="-18"/>
              </a:rPr>
              <a:t>standrady</a:t>
            </a:r>
            <a:r>
              <a:rPr lang="cs-CZ" sz="2900" dirty="0">
                <a:solidFill>
                  <a:schemeClr val="bg1"/>
                </a:solidFill>
                <a:latin typeface="Avenir Next LT Pro" panose="020B0504020202020204" pitchFamily="34" charset="-18"/>
              </a:rPr>
              <a:t> WWP-EN – genderově podmíněné násilí</a:t>
            </a:r>
          </a:p>
          <a:p>
            <a:pPr marL="114300" indent="0">
              <a:lnSpc>
                <a:spcPct val="110000"/>
              </a:lnSpc>
              <a:spcBef>
                <a:spcPts val="0"/>
              </a:spcBef>
              <a:buNone/>
            </a:pPr>
            <a:endParaRPr lang="cs-CZ" sz="2900" dirty="0">
              <a:solidFill>
                <a:schemeClr val="bg1"/>
              </a:solidFill>
              <a:latin typeface="Avenir Next LT Pro" panose="020B0504020202020204" pitchFamily="34" charset="-18"/>
            </a:endParaRPr>
          </a:p>
          <a:p>
            <a:pPr marL="11430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2900" dirty="0">
                <a:solidFill>
                  <a:schemeClr val="bg1"/>
                </a:solidFill>
                <a:latin typeface="Avenir Next LT Pro" panose="020B0504020202020204" pitchFamily="34" charset="-18"/>
              </a:rPr>
              <a:t>=&gt; Dohlíží garant (MV/MPSV) nebo Asociace Zastav násilí</a:t>
            </a:r>
          </a:p>
          <a:p>
            <a:pPr marL="571500" indent="-457200">
              <a:lnSpc>
                <a:spcPct val="110000"/>
              </a:lnSpc>
              <a:spcBef>
                <a:spcPts val="0"/>
              </a:spcBef>
            </a:pPr>
            <a:endParaRPr lang="cs-CZ" sz="2900" dirty="0">
              <a:solidFill>
                <a:schemeClr val="bg1"/>
              </a:solidFill>
              <a:latin typeface="Avenir Next LT Pro" panose="020B0504020202020204" pitchFamily="34" charset="-18"/>
            </a:endParaRPr>
          </a:p>
          <a:p>
            <a:pPr marL="11430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cs-CZ" sz="2900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EVALUACE</a:t>
            </a:r>
          </a:p>
          <a:p>
            <a:pPr marL="571500" indent="-457200">
              <a:lnSpc>
                <a:spcPct val="110000"/>
              </a:lnSpc>
              <a:spcBef>
                <a:spcPts val="0"/>
              </a:spcBef>
            </a:pPr>
            <a:r>
              <a:rPr lang="cs-CZ" sz="2900" dirty="0">
                <a:solidFill>
                  <a:schemeClr val="bg1"/>
                </a:solidFill>
                <a:latin typeface="Avenir Next LT Pro" panose="020B0504020202020204" pitchFamily="34" charset="-18"/>
              </a:rPr>
              <a:t>Nástroje pro měření úspěšnosti práce</a:t>
            </a:r>
          </a:p>
          <a:p>
            <a:pPr marL="571500" indent="-457200">
              <a:lnSpc>
                <a:spcPct val="110000"/>
              </a:lnSpc>
              <a:spcBef>
                <a:spcPts val="0"/>
              </a:spcBef>
            </a:pPr>
            <a:r>
              <a:rPr lang="cs-CZ" sz="2900" dirty="0">
                <a:solidFill>
                  <a:schemeClr val="bg1"/>
                </a:solidFill>
                <a:latin typeface="Avenir Next LT Pro" panose="020B0504020202020204" pitchFamily="34" charset="-18"/>
              </a:rPr>
              <a:t>Např. </a:t>
            </a:r>
            <a:r>
              <a:rPr lang="cs-CZ" sz="2900" dirty="0" err="1">
                <a:solidFill>
                  <a:schemeClr val="bg1"/>
                </a:solidFill>
                <a:latin typeface="Avenir Next LT Pro" panose="020B0504020202020204" pitchFamily="34" charset="-18"/>
              </a:rPr>
              <a:t>Impact</a:t>
            </a:r>
            <a:r>
              <a:rPr lang="cs-CZ" sz="2900" dirty="0">
                <a:solidFill>
                  <a:schemeClr val="bg1"/>
                </a:solidFill>
                <a:latin typeface="Avenir Next LT Pro" panose="020B0504020202020204" pitchFamily="34" charset="-18"/>
              </a:rPr>
              <a:t> </a:t>
            </a:r>
            <a:r>
              <a:rPr lang="cs-CZ" sz="2900" dirty="0" err="1">
                <a:solidFill>
                  <a:schemeClr val="bg1"/>
                </a:solidFill>
                <a:latin typeface="Avenir Next LT Pro" panose="020B0504020202020204" pitchFamily="34" charset="-18"/>
              </a:rPr>
              <a:t>Toolkit</a:t>
            </a:r>
            <a:r>
              <a:rPr lang="cs-CZ" sz="2900" dirty="0">
                <a:solidFill>
                  <a:schemeClr val="bg1"/>
                </a:solidFill>
                <a:latin typeface="Avenir Next LT Pro" panose="020B0504020202020204" pitchFamily="34" charset="-18"/>
              </a:rPr>
              <a:t> (73 % se po 6 měsících nedopouští fyzického násilí – validace s partnerkou)</a:t>
            </a:r>
          </a:p>
          <a:p>
            <a:pPr marL="114300" indent="0">
              <a:buFont typeface="Arial" panose="020B0604020202020204" pitchFamily="34" charset="0"/>
              <a:buNone/>
            </a:pPr>
            <a:br>
              <a:rPr lang="cs-CZ" sz="4000" dirty="0">
                <a:solidFill>
                  <a:schemeClr val="bg1"/>
                </a:solidFill>
                <a:latin typeface="Avenir Next LT Pro" panose="020B0504020202020204" pitchFamily="34" charset="-18"/>
              </a:rPr>
            </a:br>
            <a:endParaRPr lang="cs-CZ" sz="4000" dirty="0">
              <a:solidFill>
                <a:schemeClr val="bg1"/>
              </a:solidFill>
              <a:latin typeface="Avenir Next LT Pro" panose="020B0504020202020204" pitchFamily="34" charset="-18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CE17D74-0837-39CE-76A4-514D5F3B3722}"/>
              </a:ext>
            </a:extLst>
          </p:cNvPr>
          <p:cNvSpPr/>
          <p:nvPr/>
        </p:nvSpPr>
        <p:spPr>
          <a:xfrm>
            <a:off x="0" y="369454"/>
            <a:ext cx="11591636" cy="858982"/>
          </a:xfrm>
          <a:prstGeom prst="rect">
            <a:avLst/>
          </a:prstGeom>
          <a:solidFill>
            <a:srgbClr val="16151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400" b="1" dirty="0">
                <a:latin typeface="Aptos Light" panose="020B0004020202020204" pitchFamily="34" charset="0"/>
              </a:rPr>
              <a:t>KVALITA SLUŽEB</a:t>
            </a:r>
          </a:p>
        </p:txBody>
      </p:sp>
    </p:spTree>
    <p:extLst>
      <p:ext uri="{BB962C8B-B14F-4D97-AF65-F5344CB8AC3E}">
        <p14:creationId xmlns:p14="http://schemas.microsoft.com/office/powerpoint/2010/main" val="231510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85055F26-D5E5-5976-4A8A-E8E3253DAE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4889" y="643466"/>
            <a:ext cx="7902222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30307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CB1C54CA9B43A4AA3F398141E53B684" ma:contentTypeVersion="3" ma:contentTypeDescription="Vytvoří nový dokument" ma:contentTypeScope="" ma:versionID="afb3d4f57c7de0cad5d3254accdb85e8">
  <xsd:schema xmlns:xsd="http://www.w3.org/2001/XMLSchema" xmlns:xs="http://www.w3.org/2001/XMLSchema" xmlns:p="http://schemas.microsoft.com/office/2006/metadata/properties" xmlns:ns3="0ba39ac4-25ea-43c1-8c23-147ee8455058" targetNamespace="http://schemas.microsoft.com/office/2006/metadata/properties" ma:root="true" ma:fieldsID="6b5abaf198615a20890282703bb90287" ns3:_="">
    <xsd:import namespace="0ba39ac4-25ea-43c1-8c23-147ee845505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a39ac4-25ea-43c1-8c23-147ee84550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D8902A-B463-4337-8D5E-CDD58E0C48E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5351B49-E5FD-4C3C-82F7-DB7C0D272E1B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0ba39ac4-25ea-43c1-8c23-147ee8455058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38157CF0-E18E-4E80-B794-A784881029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a39ac4-25ea-43c1-8c23-147ee84550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5958</TotalTime>
  <Words>554</Words>
  <Application>Microsoft Office PowerPoint</Application>
  <PresentationFormat>Širokoúhlá obrazovka</PresentationFormat>
  <Paragraphs>67</Paragraphs>
  <Slides>15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15</vt:i4>
      </vt:variant>
    </vt:vector>
  </HeadingPairs>
  <TitlesOfParts>
    <vt:vector size="23" baseType="lpstr">
      <vt:lpstr>Aptos Light</vt:lpstr>
      <vt:lpstr>Arial</vt:lpstr>
      <vt:lpstr>Avenir Next LT Pro</vt:lpstr>
      <vt:lpstr>Calibri</vt:lpstr>
      <vt:lpstr>Calibri Light</vt:lpstr>
      <vt:lpstr>Google Sans</vt:lpstr>
      <vt:lpstr>Motiv Office</vt:lpstr>
      <vt:lpstr>1_Motiv Office</vt:lpstr>
      <vt:lpstr>Prezentace aplikace PowerPoint</vt:lpstr>
      <vt:lpstr>Prezentace aplikace PowerPoint</vt:lpstr>
      <vt:lpstr>Prezentace aplikace PowerPoint</vt:lpstr>
      <vt:lpstr>Prezentace aplikace PowerPoint</vt:lpstr>
      <vt:lpstr>3 typy klientů 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www.zastavnasili.cz</vt:lpstr>
      <vt:lpstr>Josef Petr, LOM josef.petr@ilom.cz, tel.: 728 563 768  Kristýna Pešáková, SPONDEA pesakova@spondea.cz, tel.: 724 946 072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Martin Jára, LOM</dc:title>
  <dc:creator>Josef Petr</dc:creator>
  <cp:lastModifiedBy>Josef Petr</cp:lastModifiedBy>
  <cp:revision>41</cp:revision>
  <cp:lastPrinted>2021-05-19T16:26:27Z</cp:lastPrinted>
  <dcterms:created xsi:type="dcterms:W3CDTF">2020-10-01T14:15:42Z</dcterms:created>
  <dcterms:modified xsi:type="dcterms:W3CDTF">2024-03-11T14:16:17Z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0x010100ECB1C54CA9B43A4AA3F398141E53B684</vt:lpwstr>
  </property>
</Properties>
</file>